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5" r:id="rId9"/>
    <p:sldId id="286" r:id="rId10"/>
    <p:sldId id="28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8" r:id="rId33"/>
    <p:sldId id="289" r:id="rId34"/>
    <p:sldId id="290" r:id="rId35"/>
    <p:sldId id="291" r:id="rId36"/>
    <p:sldId id="292" r:id="rId37"/>
    <p:sldId id="293" r:id="rId38"/>
    <p:sldId id="28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5CAF"/>
    <a:srgbClr val="0066FF"/>
    <a:srgbClr val="34D0CC"/>
    <a:srgbClr val="E22645"/>
    <a:srgbClr val="F612DB"/>
    <a:srgbClr val="005FEA"/>
    <a:srgbClr val="257DFF"/>
    <a:srgbClr val="1D74D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88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500BA-8EC5-4A4E-9B11-20038E1A3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13AF2D-BC58-48CE-818E-DD59375A9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BA4E8E-B9F6-485C-B854-BAF1CF309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43E26-6598-4E4A-A2FD-7D845B9B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60EB4D-250C-44EA-9ADC-C49CE03B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5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4BF38-C754-4389-9402-C1089E25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A10FB2-A631-43C8-B834-B6B81F54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0F26EB-3849-4BA9-BC2C-CD082B64C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13BCB2-E68F-4F97-AAF1-F2230C3E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A71E6-5568-4EB8-BC5C-F8049958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60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02E4AB-DE47-4A1C-9F1F-63C21D20F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0A9726-F801-4432-8AFD-2EFE809EB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B09A7-2018-4477-BE3D-3739C953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FBCAC-7B62-42D8-9A70-97906C50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C4C0A-EA4C-4A5D-8DBD-28E1F5A8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BC300-970E-4B3D-8063-4947AABA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55644-D72E-4E4C-9284-5CBB300A5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E4FE3D-E1D2-4FE7-B9E1-6C5CD013C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3DC86-469C-4F5B-985E-4B8D48CE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1B73F-E8D0-4DED-BEF0-ECEDEB46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27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A2274-1208-4FCC-BBCD-293D16E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DE4145-6FD8-4B30-8302-E44DBD324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B6EBC-6360-41A3-A7BC-011F0639F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27E67-97D8-4DD3-9920-CDF1A4B8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405E8-0C8F-4412-B327-58A1EA44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32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A2A87-7A30-4649-93C9-0C23EBFF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62F1A-3E64-4100-A989-04C1BA42F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A13842-7D94-47F2-8EDC-39F68984E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02A260-8123-4C15-AE46-77D9CAC0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567DB6-B95E-4EE1-995B-E3E42F31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730A9-1100-4A2A-87EC-6E406DB6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55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69456-F9CB-43B2-BB84-55FD86C3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0DD7B-D7F9-4407-B8B9-97B4B305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5CD5F0-3320-43B8-B312-CF850CB0E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431E33-5E8E-450B-B23F-25CDE258F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C673C4-5FE2-4987-A729-AF3CF55AA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8549A0-9161-4AB9-ACB3-6B4F9779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DED7BB-EFB5-4263-A009-88BCD390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13916-7F73-4B6F-A037-03FA28C3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2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C4C4A-CAE7-40EA-90D0-B9DB715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F91D5F-997B-49B1-96BA-AAA62D8D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59D8D8-6ED3-4CD2-A67B-F857E8B50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D81D4B-86E3-487A-BD52-D08BB7486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30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08B590-3AC9-45B9-BAF3-28654FB42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9DA11E-CAD4-42C6-B08A-AF91C9943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187F0-DA1F-4E00-9593-7435A1CA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17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6FF35-FB9C-4D79-840C-40B0EBCD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A4711E-C8F5-4787-8949-726C9171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B4095C-2615-458F-BF79-931A6E0E5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97697-0E4D-4747-8E81-29452D0A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9C9C9-7264-4A02-8490-0E6FB26D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B7FF5D-910F-4DDF-8930-C3519C48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5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5AE54-4DC6-4287-B47E-BDDD899A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CB5F54-9ACB-4467-B691-1F9220C71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80D5BE-A5D9-4A16-8199-52BCE9023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E63140-9DA5-4A6D-9AA1-BC05D1D3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D6206C-3F44-473E-8AAD-535CBFC3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C5231B-C0CF-477C-9978-2267F98B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E1F6A5-C901-406B-B5C2-D723D17A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0F4D65-22FF-4BB0-8983-CD9FE7EE1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DC827-DB2B-45F0-A9F0-036CAB400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05796-CE6C-4EA6-B39D-1DC95680797F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5E10A-C770-49FB-9065-5059AE44A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C85FC-69D4-4B31-ACC7-390622E99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A1F40-387E-416E-84C4-567F5869D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87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1656FA-DE04-4B1C-B4D4-DF4F4D8044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75" y="2456431"/>
            <a:ext cx="1945138" cy="1945138"/>
          </a:xfrm>
          <a:prstGeom prst="rect">
            <a:avLst/>
          </a:prstGeom>
          <a:effectLst>
            <a:outerShdw blurRad="165100" dist="254000" dir="10200000" sx="103000" sy="103000" algn="ctr" rotWithShape="0">
              <a:srgbClr val="000000">
                <a:alpha val="51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4CBC0BA-BB34-45A8-A500-A65D035DF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298" y="1262631"/>
            <a:ext cx="9144000" cy="2387600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  <a:ea typeface="에스코어 드림 6 Bold" panose="020B0703030302020204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Candara" panose="020E0502030303020204" pitchFamily="34" charset="0"/>
                <a:ea typeface="에스코어 드림 6 Bold" panose="020B0703030302020204" pitchFamily="34" charset="-127"/>
              </a:rPr>
              <a:t>ircraft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  <a:ea typeface="에스코어 드림 6 Bold" panose="020B0703030302020204" pitchFamily="34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Candara" panose="020E0502030303020204" pitchFamily="34" charset="0"/>
                <a:ea typeface="에스코어 드림 6 Bold" panose="020B0703030302020204" pitchFamily="34" charset="-127"/>
              </a:rPr>
              <a:t>nquiry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  <a:ea typeface="에스코어 드림 6 Bold" panose="020B0703030302020204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Candara" panose="020E0502030303020204" pitchFamily="34" charset="0"/>
                <a:ea typeface="에스코어 드림 6 Bold" panose="020B0703030302020204" pitchFamily="34" charset="-127"/>
              </a:rPr>
              <a:t>ervice</a:t>
            </a:r>
            <a:endParaRPr lang="ko-KR" altLang="en-US" dirty="0">
              <a:solidFill>
                <a:schemeClr val="bg1"/>
              </a:solidFill>
              <a:latin typeface="Candara" panose="020E0502030303020204" pitchFamily="34" charset="0"/>
              <a:ea typeface="에스코어 드림 6 Bold" panose="020B0703030302020204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D6D78E-08B3-4ADE-A01C-5FCE127CD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en-US" altLang="ko-KR" sz="18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/>
            <a:r>
              <a:rPr lang="en-US" altLang="ko-KR" sz="18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</a:t>
            </a:r>
            <a:r>
              <a:rPr lang="en-US" altLang="ko-KR" sz="18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</a:p>
          <a:p>
            <a:pPr algn="r"/>
            <a:r>
              <a:rPr lang="ko-KR" altLang="en-US" sz="18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김우석</a:t>
            </a:r>
            <a:r>
              <a:rPr lang="en-US" altLang="ko-KR" sz="18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권훈기</a:t>
            </a:r>
            <a:r>
              <a:rPr lang="en-US" altLang="ko-KR" sz="18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박성일</a:t>
            </a:r>
            <a:r>
              <a:rPr lang="en-US" altLang="ko-KR" sz="18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서영경</a:t>
            </a:r>
            <a:r>
              <a:rPr lang="en-US" altLang="ko-KR" sz="18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안성미</a:t>
            </a:r>
            <a:r>
              <a:rPr lang="en-US" altLang="ko-KR" sz="18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이종택</a:t>
            </a:r>
            <a:endParaRPr lang="ko-KR" altLang="en-US" sz="18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36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930485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7" y="164730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6689" y="1707242"/>
            <a:ext cx="545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일정표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49187D-CCA2-493B-A50E-ED64D8434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081" y="2389082"/>
            <a:ext cx="2475784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E88325-819C-499C-B5A5-8EE9586C46F1}"/>
              </a:ext>
            </a:extLst>
          </p:cNvPr>
          <p:cNvSpPr/>
          <p:nvPr/>
        </p:nvSpPr>
        <p:spPr>
          <a:xfrm>
            <a:off x="693964" y="2743292"/>
            <a:ext cx="1271661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주제 및 </a:t>
            </a:r>
            <a:endParaRPr lang="en-US" altLang="ko-KR" sz="1400" dirty="0"/>
          </a:p>
          <a:p>
            <a:pPr algn="ctr"/>
            <a:r>
              <a:rPr lang="ko-KR" altLang="en-US" sz="1400" dirty="0"/>
              <a:t>데이터  선정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9DD507C-BB0D-437B-ADD7-70FF6F018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85357"/>
              </p:ext>
            </p:extLst>
          </p:nvPr>
        </p:nvGraphicFramePr>
        <p:xfrm>
          <a:off x="2232025" y="2255157"/>
          <a:ext cx="8128000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0378870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333686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260859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015908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4553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76735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853253-146F-4D8D-B3AB-57ABF2528FC2}"/>
              </a:ext>
            </a:extLst>
          </p:cNvPr>
          <p:cNvCxnSpPr>
            <a:cxnSpLocks/>
          </p:cNvCxnSpPr>
          <p:nvPr/>
        </p:nvCxnSpPr>
        <p:spPr>
          <a:xfrm>
            <a:off x="2244725" y="2625997"/>
            <a:ext cx="0" cy="358982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5037886-C532-41F4-8794-B96C82621FDB}"/>
              </a:ext>
            </a:extLst>
          </p:cNvPr>
          <p:cNvCxnSpPr>
            <a:cxnSpLocks/>
          </p:cNvCxnSpPr>
          <p:nvPr/>
        </p:nvCxnSpPr>
        <p:spPr>
          <a:xfrm>
            <a:off x="3854450" y="2625997"/>
            <a:ext cx="0" cy="358982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935C381-3A8F-413C-9666-A8436F2DF967}"/>
              </a:ext>
            </a:extLst>
          </p:cNvPr>
          <p:cNvCxnSpPr>
            <a:cxnSpLocks/>
          </p:cNvCxnSpPr>
          <p:nvPr/>
        </p:nvCxnSpPr>
        <p:spPr>
          <a:xfrm>
            <a:off x="5502275" y="2625997"/>
            <a:ext cx="0" cy="358982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FB9D2A4-9F74-4C52-9688-8EEFB595B253}"/>
              </a:ext>
            </a:extLst>
          </p:cNvPr>
          <p:cNvCxnSpPr>
            <a:cxnSpLocks/>
          </p:cNvCxnSpPr>
          <p:nvPr/>
        </p:nvCxnSpPr>
        <p:spPr>
          <a:xfrm>
            <a:off x="8731250" y="2625997"/>
            <a:ext cx="0" cy="358982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57578B-EA12-47E6-B836-4F551325AC1F}"/>
              </a:ext>
            </a:extLst>
          </p:cNvPr>
          <p:cNvCxnSpPr>
            <a:cxnSpLocks/>
          </p:cNvCxnSpPr>
          <p:nvPr/>
        </p:nvCxnSpPr>
        <p:spPr>
          <a:xfrm>
            <a:off x="7102475" y="2625997"/>
            <a:ext cx="0" cy="358982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6B5056B-C30E-4E08-B0E2-FD60E84741A5}"/>
              </a:ext>
            </a:extLst>
          </p:cNvPr>
          <p:cNvCxnSpPr>
            <a:cxnSpLocks/>
          </p:cNvCxnSpPr>
          <p:nvPr/>
        </p:nvCxnSpPr>
        <p:spPr>
          <a:xfrm>
            <a:off x="10340975" y="2625997"/>
            <a:ext cx="0" cy="358982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42466F-7886-4B7D-9240-774EF4808839}"/>
              </a:ext>
            </a:extLst>
          </p:cNvPr>
          <p:cNvSpPr/>
          <p:nvPr/>
        </p:nvSpPr>
        <p:spPr>
          <a:xfrm>
            <a:off x="693963" y="3321104"/>
            <a:ext cx="1271661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템플릿 수정 및 </a:t>
            </a:r>
            <a:r>
              <a:rPr lang="ko-KR" altLang="en-US" sz="1400" dirty="0" err="1"/>
              <a:t>홈화면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13C9B2-8F64-401F-BA95-655E6EFFCBB1}"/>
              </a:ext>
            </a:extLst>
          </p:cNvPr>
          <p:cNvSpPr/>
          <p:nvPr/>
        </p:nvSpPr>
        <p:spPr>
          <a:xfrm>
            <a:off x="693963" y="3913978"/>
            <a:ext cx="1271661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회원가입기능</a:t>
            </a:r>
            <a:endParaRPr lang="en-US" altLang="ko-KR" sz="1400" dirty="0"/>
          </a:p>
          <a:p>
            <a:pPr algn="ctr"/>
            <a:r>
              <a:rPr lang="ko-KR" altLang="en-US" sz="1400" dirty="0"/>
              <a:t>구현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75772B3-B464-4807-9C02-CE54DEF09BE2}"/>
              </a:ext>
            </a:extLst>
          </p:cNvPr>
          <p:cNvCxnSpPr/>
          <p:nvPr/>
        </p:nvCxnSpPr>
        <p:spPr>
          <a:xfrm>
            <a:off x="3057525" y="2924175"/>
            <a:ext cx="7969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7E95C2-D1E3-423D-AD8A-069DE848FD25}"/>
              </a:ext>
            </a:extLst>
          </p:cNvPr>
          <p:cNvCxnSpPr>
            <a:cxnSpLocks/>
          </p:cNvCxnSpPr>
          <p:nvPr/>
        </p:nvCxnSpPr>
        <p:spPr>
          <a:xfrm>
            <a:off x="3854450" y="3562350"/>
            <a:ext cx="16478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0D81880-3173-43AE-AA28-201A61AE099E}"/>
              </a:ext>
            </a:extLst>
          </p:cNvPr>
          <p:cNvCxnSpPr/>
          <p:nvPr/>
        </p:nvCxnSpPr>
        <p:spPr>
          <a:xfrm>
            <a:off x="5502275" y="4114800"/>
            <a:ext cx="1600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1545A9-35DA-4BFE-B985-858AB9C2CA98}"/>
              </a:ext>
            </a:extLst>
          </p:cNvPr>
          <p:cNvSpPr/>
          <p:nvPr/>
        </p:nvSpPr>
        <p:spPr>
          <a:xfrm>
            <a:off x="689127" y="4506852"/>
            <a:ext cx="1271661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항공기 조회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DA153B-0A7A-4111-ADBC-AA7CB77C9F2A}"/>
              </a:ext>
            </a:extLst>
          </p:cNvPr>
          <p:cNvSpPr/>
          <p:nvPr/>
        </p:nvSpPr>
        <p:spPr>
          <a:xfrm>
            <a:off x="695557" y="5099726"/>
            <a:ext cx="1271661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게시판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08CBB-2087-48BB-BE4D-4856BD59757D}"/>
              </a:ext>
            </a:extLst>
          </p:cNvPr>
          <p:cNvSpPr/>
          <p:nvPr/>
        </p:nvSpPr>
        <p:spPr>
          <a:xfrm>
            <a:off x="695557" y="5692600"/>
            <a:ext cx="1271661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데이터 각화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0A487A9-33CD-4FA8-9973-89A88EAE147C}"/>
              </a:ext>
            </a:extLst>
          </p:cNvPr>
          <p:cNvCxnSpPr/>
          <p:nvPr/>
        </p:nvCxnSpPr>
        <p:spPr>
          <a:xfrm>
            <a:off x="7102475" y="4706877"/>
            <a:ext cx="3238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13FFC5D-4BC4-4023-BE78-3F6D3A7C9E0E}"/>
              </a:ext>
            </a:extLst>
          </p:cNvPr>
          <p:cNvCxnSpPr/>
          <p:nvPr/>
        </p:nvCxnSpPr>
        <p:spPr>
          <a:xfrm>
            <a:off x="7102475" y="5345052"/>
            <a:ext cx="3238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1752D8-3191-425B-ACA7-887A10567E23}"/>
              </a:ext>
            </a:extLst>
          </p:cNvPr>
          <p:cNvCxnSpPr/>
          <p:nvPr/>
        </p:nvCxnSpPr>
        <p:spPr>
          <a:xfrm>
            <a:off x="7102475" y="5935602"/>
            <a:ext cx="3238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9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930485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팀 구성 및 역할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7" y="164730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6689" y="1707242"/>
            <a:ext cx="545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팀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구성원별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역할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4DAE43-3ADE-47E0-8F77-0EE6AF4DE4CC}"/>
              </a:ext>
            </a:extLst>
          </p:cNvPr>
          <p:cNvSpPr/>
          <p:nvPr/>
        </p:nvSpPr>
        <p:spPr>
          <a:xfrm>
            <a:off x="1306558" y="2387007"/>
            <a:ext cx="2409181" cy="4903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>
                <a:latin typeface="나눔스퀘어_ac ExtraBold" pitchFamily="50" charset="-127"/>
                <a:ea typeface="나눔스퀘어_ac ExtraBold" pitchFamily="50" charset="-127"/>
              </a:rPr>
              <a:t>훈련생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5F7AE9-9DAA-43EF-A85F-ED1557BFCD66}"/>
              </a:ext>
            </a:extLst>
          </p:cNvPr>
          <p:cNvSpPr/>
          <p:nvPr/>
        </p:nvSpPr>
        <p:spPr>
          <a:xfrm>
            <a:off x="3791097" y="2383776"/>
            <a:ext cx="7172730" cy="4903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>
                <a:latin typeface="나눔스퀘어_ac ExtraBold" pitchFamily="50" charset="-127"/>
                <a:ea typeface="나눔스퀘어_ac ExtraBold" pitchFamily="50" charset="-127"/>
              </a:rPr>
              <a:t>업무명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572AC7-855E-480E-99B3-235883963FB3}"/>
              </a:ext>
            </a:extLst>
          </p:cNvPr>
          <p:cNvSpPr/>
          <p:nvPr/>
        </p:nvSpPr>
        <p:spPr>
          <a:xfrm>
            <a:off x="1316954" y="2967112"/>
            <a:ext cx="2398785" cy="4903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이종택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8304B7-E1E9-4F80-8773-44C7B47CDA51}"/>
              </a:ext>
            </a:extLst>
          </p:cNvPr>
          <p:cNvSpPr/>
          <p:nvPr/>
        </p:nvSpPr>
        <p:spPr>
          <a:xfrm>
            <a:off x="3791097" y="2967112"/>
            <a:ext cx="7172730" cy="4903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게시판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계정 관리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관리자 페이지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8797BF-8F36-46A0-A02D-E056BCA90061}"/>
              </a:ext>
            </a:extLst>
          </p:cNvPr>
          <p:cNvSpPr/>
          <p:nvPr/>
        </p:nvSpPr>
        <p:spPr>
          <a:xfrm>
            <a:off x="1316954" y="3553308"/>
            <a:ext cx="2398785" cy="4903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권훈기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4C771C-D7F0-4446-B89F-3CC65EA2BDA4}"/>
              </a:ext>
            </a:extLst>
          </p:cNvPr>
          <p:cNvSpPr/>
          <p:nvPr/>
        </p:nvSpPr>
        <p:spPr>
          <a:xfrm>
            <a:off x="3791097" y="3553308"/>
            <a:ext cx="7172730" cy="4903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웹 애플리케이션 구현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업로드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CB6F2F-9B32-4B6D-98BB-54BBE023CD59}"/>
              </a:ext>
            </a:extLst>
          </p:cNvPr>
          <p:cNvSpPr/>
          <p:nvPr/>
        </p:nvSpPr>
        <p:spPr>
          <a:xfrm>
            <a:off x="1306558" y="4116187"/>
            <a:ext cx="2398785" cy="4903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서영경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62BAFE-4AE0-4AFC-9FDE-DA1862A99303}"/>
              </a:ext>
            </a:extLst>
          </p:cNvPr>
          <p:cNvSpPr/>
          <p:nvPr/>
        </p:nvSpPr>
        <p:spPr>
          <a:xfrm>
            <a:off x="3780701" y="4116187"/>
            <a:ext cx="7172730" cy="4903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항공편 검색 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BC9881-C73F-4146-8F62-0FF573B2FFF1}"/>
              </a:ext>
            </a:extLst>
          </p:cNvPr>
          <p:cNvSpPr/>
          <p:nvPr/>
        </p:nvSpPr>
        <p:spPr>
          <a:xfrm>
            <a:off x="1316954" y="4696292"/>
            <a:ext cx="2398785" cy="4903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안성미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D31AE3-2244-42C8-8C88-02DE1733FBBE}"/>
              </a:ext>
            </a:extLst>
          </p:cNvPr>
          <p:cNvSpPr/>
          <p:nvPr/>
        </p:nvSpPr>
        <p:spPr>
          <a:xfrm>
            <a:off x="3791097" y="4696292"/>
            <a:ext cx="7172730" cy="4903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웹 애플리케이션 구현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메인 화면 구성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F03EAC-679D-4DB8-A9F7-C742BF1D2CF6}"/>
              </a:ext>
            </a:extLst>
          </p:cNvPr>
          <p:cNvSpPr/>
          <p:nvPr/>
        </p:nvSpPr>
        <p:spPr>
          <a:xfrm>
            <a:off x="1316954" y="5282366"/>
            <a:ext cx="2398785" cy="4903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김우석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71CF75-DFFC-4483-BFAA-D0F7A8EBCB29}"/>
              </a:ext>
            </a:extLst>
          </p:cNvPr>
          <p:cNvSpPr/>
          <p:nvPr/>
        </p:nvSpPr>
        <p:spPr>
          <a:xfrm>
            <a:off x="3791097" y="5282366"/>
            <a:ext cx="7172730" cy="4903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항공기 운항 횟수 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그래프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BC9881-C73F-4146-8F62-0FF573B2FFF1}"/>
              </a:ext>
            </a:extLst>
          </p:cNvPr>
          <p:cNvSpPr/>
          <p:nvPr/>
        </p:nvSpPr>
        <p:spPr>
          <a:xfrm>
            <a:off x="1316954" y="5913918"/>
            <a:ext cx="2398785" cy="4903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박성일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D31AE3-2244-42C8-8C88-02DE1733FBBE}"/>
              </a:ext>
            </a:extLst>
          </p:cNvPr>
          <p:cNvSpPr/>
          <p:nvPr/>
        </p:nvSpPr>
        <p:spPr>
          <a:xfrm>
            <a:off x="3780701" y="5900812"/>
            <a:ext cx="7172730" cy="4903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웹 애플리케이션 구현</a:t>
            </a:r>
            <a:r>
              <a:rPr lang="en-US" altLang="ko-KR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ExtraBold" pitchFamily="50" charset="-127"/>
                <a:ea typeface="나눔스퀘어_ac ExtraBold" pitchFamily="50" charset="-127"/>
              </a:rPr>
              <a:t>메인 화면 구성</a:t>
            </a:r>
          </a:p>
        </p:txBody>
      </p:sp>
    </p:spTree>
    <p:extLst>
      <p:ext uri="{BB962C8B-B14F-4D97-AF65-F5344CB8AC3E}">
        <p14:creationId xmlns:p14="http://schemas.microsoft.com/office/powerpoint/2010/main" val="242423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687073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6" y="138569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8" y="1445632"/>
            <a:ext cx="983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항공기 조회 서비스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csv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파일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6" y="2324833"/>
            <a:ext cx="77914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6" y="4215179"/>
            <a:ext cx="78867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6" y="5805121"/>
            <a:ext cx="79819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51031" y="3296314"/>
            <a:ext cx="211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1030" y="4952198"/>
            <a:ext cx="211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8251916" y="3757979"/>
            <a:ext cx="470053" cy="866775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62646" y="3420208"/>
            <a:ext cx="30768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2021-03-31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부터 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2021-10-27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까지 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000" dirty="0">
                <a:solidFill>
                  <a:srgbClr val="FF0000"/>
                </a:solidFill>
                <a:latin typeface="나눔스퀘어_ac ExtraBold" pitchFamily="50" charset="-127"/>
                <a:ea typeface="나눔스퀘어_ac ExtraBold" pitchFamily="50" charset="-127"/>
              </a:rPr>
              <a:t>요일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스퀘어_ac ExtraBold" pitchFamily="50" charset="-127"/>
                <a:ea typeface="나눔스퀘어_ac ExtraBold" pitchFamily="50" charset="-127"/>
              </a:rPr>
              <a:t>항공편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스퀘어_ac ExtraBold" pitchFamily="50" charset="-127"/>
                <a:ea typeface="나눔스퀘어_ac ExtraBold" pitchFamily="50" charset="-127"/>
              </a:rPr>
              <a:t>출발 시간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스퀘어_ac ExtraBold" pitchFamily="50" charset="-127"/>
                <a:ea typeface="나눔스퀘어_ac ExtraBold" pitchFamily="50" charset="-127"/>
              </a:rPr>
              <a:t>항공사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스퀘어_ac ExtraBold" pitchFamily="50" charset="-127"/>
                <a:ea typeface="나눔스퀘어_ac ExtraBold" pitchFamily="50" charset="-127"/>
              </a:rPr>
              <a:t>도착 지역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을 나타낸 </a:t>
            </a:r>
            <a:r>
              <a:rPr lang="en-US" altLang="ko-KR" sz="2000" dirty="0" err="1">
                <a:latin typeface="나눔스퀘어_ac ExtraBold" pitchFamily="50" charset="-127"/>
                <a:ea typeface="나눔스퀘어_ac ExtraBold" pitchFamily="50" charset="-127"/>
              </a:rPr>
              <a:t>csv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파일 이용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( 11391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개의 데이터 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)</a:t>
            </a:r>
            <a:endParaRPr lang="ko-KR" altLang="en-US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757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309003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6" y="138569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8" y="1445632"/>
            <a:ext cx="983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Web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템플릿 적용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4" y="2447435"/>
            <a:ext cx="5623472" cy="302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08" y="2447435"/>
            <a:ext cx="5925927" cy="294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5685105" y="3693459"/>
            <a:ext cx="419603" cy="53788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9152" y="5701552"/>
            <a:ext cx="1851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초기 템플릿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5047" y="5611904"/>
            <a:ext cx="3386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필요한 </a:t>
            </a:r>
            <a:r>
              <a:rPr lang="ko-KR" altLang="en-US" sz="2000">
                <a:latin typeface="나눔스퀘어_ac ExtraBold" pitchFamily="50" charset="-127"/>
                <a:ea typeface="나눔스퀘어_ac ExtraBold" pitchFamily="50" charset="-127"/>
              </a:rPr>
              <a:t>기능만 구현할 수 있도록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템플릿 수정</a:t>
            </a:r>
          </a:p>
        </p:txBody>
      </p:sp>
    </p:spTree>
    <p:extLst>
      <p:ext uri="{BB962C8B-B14F-4D97-AF65-F5344CB8AC3E}">
        <p14:creationId xmlns:p14="http://schemas.microsoft.com/office/powerpoint/2010/main" val="3325062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46726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6" y="138569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8" y="1445632"/>
            <a:ext cx="983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MySQL table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생성 및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csv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파일 업로드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47" y="2122049"/>
            <a:ext cx="2868706" cy="1691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오른쪽 화살표 7"/>
          <p:cNvSpPr/>
          <p:nvPr/>
        </p:nvSpPr>
        <p:spPr>
          <a:xfrm rot="5400000">
            <a:off x="4940297" y="3782598"/>
            <a:ext cx="659423" cy="720970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71" y="4512026"/>
            <a:ext cx="892492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729" y="2122049"/>
            <a:ext cx="4682294" cy="177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689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7269352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1 _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메인화면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(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Home.jsp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구성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75" y="1736321"/>
            <a:ext cx="9848014" cy="465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66" y="2856810"/>
            <a:ext cx="4697067" cy="1538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877110" y="1764305"/>
            <a:ext cx="1184772" cy="24759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9966" y="4694895"/>
            <a:ext cx="166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Sidebar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구성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1197400" y="4256764"/>
            <a:ext cx="216584" cy="3915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148047" y="1785805"/>
            <a:ext cx="806824" cy="33883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flipV="1">
            <a:off x="10558699" y="1564252"/>
            <a:ext cx="396172" cy="22594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148047" y="1210712"/>
            <a:ext cx="166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나눔스퀘어_ac ExtraBold" pitchFamily="50" charset="-127"/>
                <a:ea typeface="나눔스퀘어_ac ExtraBold" pitchFamily="50" charset="-127"/>
              </a:rPr>
              <a:t>Topbar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구성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3859" y="1955220"/>
            <a:ext cx="445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공지 사항 자동으로 넘어가게 구성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64381" y="2632402"/>
            <a:ext cx="255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게시물 </a:t>
            </a:r>
            <a:r>
              <a:rPr lang="ko-KR" altLang="en-US" sz="2000" dirty="0" err="1">
                <a:latin typeface="나눔스퀘어_ac ExtraBold" pitchFamily="50" charset="-127"/>
                <a:ea typeface="나눔스퀘어_ac ExtraBold" pitchFamily="50" charset="-127"/>
              </a:rPr>
              <a:t>메인화면에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 추가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94530" y="4149743"/>
            <a:ext cx="4869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추천 </a:t>
            </a:r>
            <a:r>
              <a:rPr lang="ko-KR" altLang="en-US" sz="2000">
                <a:latin typeface="나눔스퀘어_ac ExtraBold" pitchFamily="50" charset="-127"/>
                <a:ea typeface="나눔스퀘어_ac ExtraBold" pitchFamily="50" charset="-127"/>
              </a:rPr>
              <a:t>여행 화살표 클릭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시 옆으로 넘어가게 구성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52838" y="2277035"/>
            <a:ext cx="806824" cy="338830"/>
          </a:xfrm>
          <a:prstGeom prst="roundRect">
            <a:avLst/>
          </a:prstGeom>
          <a:noFill/>
          <a:ln w="57150">
            <a:solidFill>
              <a:srgbClr val="34D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22" idx="0"/>
          </p:cNvCxnSpPr>
          <p:nvPr/>
        </p:nvCxnSpPr>
        <p:spPr>
          <a:xfrm rot="5400000" flipH="1" flipV="1">
            <a:off x="2709174" y="1902351"/>
            <a:ext cx="121760" cy="627609"/>
          </a:xfrm>
          <a:prstGeom prst="bentConnector2">
            <a:avLst/>
          </a:prstGeom>
          <a:ln w="53975">
            <a:solidFill>
              <a:srgbClr val="34D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7149353" y="2773467"/>
            <a:ext cx="600635" cy="255943"/>
          </a:xfrm>
          <a:prstGeom prst="roundRect">
            <a:avLst/>
          </a:prstGeom>
          <a:noFill/>
          <a:ln w="57150">
            <a:solidFill>
              <a:srgbClr val="34D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749988" y="2784063"/>
            <a:ext cx="425824" cy="145494"/>
          </a:xfrm>
          <a:prstGeom prst="rightArrow">
            <a:avLst/>
          </a:prstGeom>
          <a:solidFill>
            <a:srgbClr val="34D0CC"/>
          </a:solidFill>
          <a:ln>
            <a:solidFill>
              <a:srgbClr val="34D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1882" y="4240304"/>
            <a:ext cx="806824" cy="338830"/>
          </a:xfrm>
          <a:prstGeom prst="roundRect">
            <a:avLst/>
          </a:prstGeom>
          <a:noFill/>
          <a:ln w="57150">
            <a:solidFill>
              <a:srgbClr val="34D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2893134" y="4322717"/>
            <a:ext cx="425824" cy="145494"/>
          </a:xfrm>
          <a:prstGeom prst="rightArrow">
            <a:avLst/>
          </a:prstGeom>
          <a:solidFill>
            <a:srgbClr val="34D0CC"/>
          </a:solidFill>
          <a:ln>
            <a:solidFill>
              <a:srgbClr val="34D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6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790688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2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계정관리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916479"/>
            <a:ext cx="2114550" cy="47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547005" y="5074127"/>
            <a:ext cx="2114550" cy="143218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8021" y="1790355"/>
            <a:ext cx="134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회원가입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296" y="2380151"/>
            <a:ext cx="4203228" cy="364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709" y="2380151"/>
            <a:ext cx="3055507" cy="36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7350369" y="3938954"/>
            <a:ext cx="931985" cy="5187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98676" y="4523522"/>
            <a:ext cx="16353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회원가입 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lvl="0"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성공 시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lvl="0"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바로 로그인 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lvl="0"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화면으로 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lvl="0"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13158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880503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2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계정관리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7005" y="1790355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로그인 성공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916479"/>
            <a:ext cx="2139950" cy="489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7005" y="5002823"/>
            <a:ext cx="2114550" cy="15034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68021" y="2283987"/>
            <a:ext cx="785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-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로그아웃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000" dirty="0" err="1">
                <a:latin typeface="나눔스퀘어_ac ExtraBold" pitchFamily="50" charset="-127"/>
                <a:ea typeface="나눔스퀘어_ac ExtraBold" pitchFamily="50" charset="-127"/>
              </a:rPr>
              <a:t>마이페이지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 기능 생성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52" y="3364358"/>
            <a:ext cx="2802488" cy="1995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68021" y="2824499"/>
            <a:ext cx="518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- </a:t>
            </a:r>
            <a:r>
              <a:rPr lang="en-US" altLang="ko-KR" sz="2000" dirty="0" err="1">
                <a:latin typeface="나눔스퀘어_ac ExtraBold" pitchFamily="50" charset="-127"/>
                <a:ea typeface="나눔스퀘어_ac ExtraBold" pitchFamily="50" charset="-127"/>
              </a:rPr>
              <a:t>Topbar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로그인 아이디 생성</a:t>
            </a:r>
          </a:p>
        </p:txBody>
      </p:sp>
    </p:spTree>
    <p:extLst>
      <p:ext uri="{BB962C8B-B14F-4D97-AF65-F5344CB8AC3E}">
        <p14:creationId xmlns:p14="http://schemas.microsoft.com/office/powerpoint/2010/main" val="3233623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74408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2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계정관리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7005" y="1790355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 ExtraBold" pitchFamily="50" charset="-127"/>
                <a:ea typeface="나눔스퀘어_ac ExtraBold" pitchFamily="50" charset="-127"/>
              </a:rPr>
              <a:t>마이페이지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916479"/>
            <a:ext cx="2139950" cy="489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68021" y="2294014"/>
            <a:ext cx="4480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개인정보 페이지로 이동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개인정보 수정 기능 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7005" y="6022732"/>
            <a:ext cx="2046726" cy="34290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05" y="3362338"/>
            <a:ext cx="8510242" cy="2506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390309" y="3921370"/>
            <a:ext cx="775922" cy="4408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7493642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2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계정관리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7005" y="1790355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 ExtraBold" pitchFamily="50" charset="-127"/>
                <a:ea typeface="나눔스퀘어_ac ExtraBold" pitchFamily="50" charset="-127"/>
              </a:rPr>
              <a:t>마이페이지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916479"/>
            <a:ext cx="2139950" cy="489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547005" y="6022732"/>
            <a:ext cx="2046726" cy="34290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04" y="2656437"/>
            <a:ext cx="6460783" cy="193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068021" y="2190465"/>
            <a:ext cx="4480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나눔스퀘어_ac ExtraBold" pitchFamily="50" charset="-127"/>
                <a:ea typeface="나눔스퀘어_ac ExtraBold" pitchFamily="50" charset="-127"/>
              </a:rPr>
              <a:t>이메일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 수정 가능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05" y="4743532"/>
            <a:ext cx="6460782" cy="190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아래쪽 화살표 5"/>
          <p:cNvSpPr/>
          <p:nvPr/>
        </p:nvSpPr>
        <p:spPr>
          <a:xfrm>
            <a:off x="5685104" y="4589585"/>
            <a:ext cx="492369" cy="2000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12203" y="3006286"/>
            <a:ext cx="628512" cy="378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1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59479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5400" b="1" dirty="0">
              <a:solidFill>
                <a:srgbClr val="005F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19621" y="1652954"/>
            <a:ext cx="11570174" cy="4590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_ac ExtraBold" pitchFamily="50" charset="-127"/>
                <a:ea typeface="나눔스퀘어_ac ExtraBold" pitchFamily="50" charset="-127"/>
              </a:rPr>
              <a:t>프로젝트 개요</a:t>
            </a:r>
            <a:endParaRPr lang="en-US" altLang="ko-KR" sz="4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_ac ExtraBold" pitchFamily="50" charset="-127"/>
                <a:ea typeface="나눔스퀘어_ac ExtraBold" pitchFamily="50" charset="-127"/>
              </a:rPr>
              <a:t>프로젝트 팀 구성 및 역할</a:t>
            </a:r>
            <a:endParaRPr lang="en-US" altLang="ko-KR" sz="4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_ac ExtraBold" pitchFamily="50" charset="-127"/>
                <a:ea typeface="나눔스퀘어_ac ExtraBold" pitchFamily="50" charset="-127"/>
              </a:rPr>
              <a:t>프로젝트 수행 결과</a:t>
            </a:r>
            <a:endParaRPr lang="en-US" altLang="ko-KR" sz="4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_ac ExtraBold" pitchFamily="50" charset="-127"/>
                <a:ea typeface="나눔스퀘어_ac ExtraBold" pitchFamily="50" charset="-127"/>
              </a:rPr>
              <a:t>시연 동영상</a:t>
            </a:r>
            <a:endParaRPr lang="en-US" altLang="ko-KR" sz="4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_ac ExtraBold" pitchFamily="50" charset="-127"/>
                <a:ea typeface="나눔스퀘어_ac ExtraBold" pitchFamily="50" charset="-127"/>
              </a:rPr>
              <a:t>자체 평가</a:t>
            </a:r>
          </a:p>
        </p:txBody>
      </p:sp>
    </p:spTree>
    <p:extLst>
      <p:ext uri="{BB962C8B-B14F-4D97-AF65-F5344CB8AC3E}">
        <p14:creationId xmlns:p14="http://schemas.microsoft.com/office/powerpoint/2010/main" val="3273991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7458472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3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게시판 기능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7005" y="1790355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게시판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8020" y="2190465"/>
            <a:ext cx="57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글 목록 페이지로 이동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글 쓰기 클릭 시 글쓰기 페이지로 이동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916479"/>
            <a:ext cx="2435656" cy="459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47004" y="2743201"/>
            <a:ext cx="2187403" cy="83526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51" y="3275134"/>
            <a:ext cx="8300845" cy="2759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10603521" y="3843741"/>
            <a:ext cx="781315" cy="3690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774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476057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3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게시판 기능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7005" y="1790355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게시판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8020" y="2190465"/>
            <a:ext cx="5056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쓰기 클릭 시 글 목록으로 페이지 이동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916479"/>
            <a:ext cx="2435656" cy="459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47004" y="2743201"/>
            <a:ext cx="2187403" cy="83526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021" y="3021442"/>
            <a:ext cx="7455806" cy="303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178671" y="5688895"/>
            <a:ext cx="454102" cy="3690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511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7379342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3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게시판 기능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7005" y="1790355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게시판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8020" y="2190465"/>
            <a:ext cx="521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글 제목 클릭 시 글 </a:t>
            </a:r>
            <a:r>
              <a:rPr lang="ko-KR" altLang="en-US" sz="2000" dirty="0" err="1">
                <a:latin typeface="나눔스퀘어_ac ExtraBold" pitchFamily="50" charset="-127"/>
                <a:ea typeface="나눔스퀘어_ac ExtraBold" pitchFamily="50" charset="-127"/>
              </a:rPr>
              <a:t>상세보기로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 이동 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916479"/>
            <a:ext cx="2435656" cy="459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47004" y="2743201"/>
            <a:ext cx="2187403" cy="83526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021" y="3160834"/>
            <a:ext cx="7866464" cy="168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4119448" y="4581065"/>
            <a:ext cx="1639514" cy="2856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16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722108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3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게시판 기능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7005" y="1790355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게시판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8020" y="2190465"/>
            <a:ext cx="7183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- 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수정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삭제 기능 구현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916479"/>
            <a:ext cx="2435656" cy="459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47004" y="2743201"/>
            <a:ext cx="2187403" cy="83526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020" y="3261945"/>
            <a:ext cx="7301390" cy="3414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092572" y="6245514"/>
            <a:ext cx="819757" cy="3663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29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414511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4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항공기 조회 기능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2661" y="1809120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항공기 조회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8020" y="2190465"/>
            <a:ext cx="488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항공편 검색 페이지로 이동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916479"/>
            <a:ext cx="2435656" cy="459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47005" y="3692770"/>
            <a:ext cx="2187403" cy="83526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020" y="2590575"/>
            <a:ext cx="8590580" cy="401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4629402" y="3824789"/>
            <a:ext cx="944921" cy="28561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20848" y="4110403"/>
            <a:ext cx="944921" cy="28561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11817" y="4394551"/>
            <a:ext cx="944921" cy="285614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8432" y="4103291"/>
            <a:ext cx="465992" cy="2998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62347" y="4053155"/>
            <a:ext cx="430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목적지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항공사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출발 요일 순으로 검색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40315" y="5117396"/>
            <a:ext cx="685800" cy="2856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878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6271512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4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항공기 조회 기능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2661" y="1809120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항공기 조회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916479"/>
            <a:ext cx="2435656" cy="459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47005" y="3692770"/>
            <a:ext cx="2187403" cy="83526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021" y="2178914"/>
            <a:ext cx="9030194" cy="3862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4740182" y="2716959"/>
            <a:ext cx="944921" cy="28561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420706" y="5126050"/>
            <a:ext cx="536330" cy="91584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0183" y="3064119"/>
            <a:ext cx="944921" cy="28561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475785" y="5134705"/>
            <a:ext cx="944921" cy="90718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740183" y="3365715"/>
            <a:ext cx="944921" cy="285614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66897" y="5126049"/>
            <a:ext cx="843558" cy="915841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70981" y="6149511"/>
            <a:ext cx="6808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검색 항목과 동일한 데이터를 추출하여 검색 결과를 표로 나타냄</a:t>
            </a:r>
          </a:p>
        </p:txBody>
      </p:sp>
      <p:sp>
        <p:nvSpPr>
          <p:cNvPr id="29" name="오른쪽 화살표 28"/>
          <p:cNvSpPr/>
          <p:nvPr/>
        </p:nvSpPr>
        <p:spPr>
          <a:xfrm>
            <a:off x="3804989" y="6199647"/>
            <a:ext cx="465992" cy="2998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32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194703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5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항공기 운항 차트 기능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8021" y="1790355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항공기 운항 차트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8020" y="2190465"/>
            <a:ext cx="4774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-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월별 항공기 요일 운항 횟수 페이지로 이동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4" y="1990410"/>
            <a:ext cx="2125857" cy="472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485458" y="4352919"/>
            <a:ext cx="2187403" cy="115106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43" y="2590575"/>
            <a:ext cx="8595947" cy="396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4353320" y="3789620"/>
            <a:ext cx="825349" cy="28561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353320" y="4075234"/>
            <a:ext cx="1449603" cy="277685"/>
          </a:xfrm>
          <a:prstGeom prst="roundRect">
            <a:avLst/>
          </a:prstGeom>
          <a:noFill/>
          <a:ln w="57150">
            <a:solidFill>
              <a:srgbClr val="F612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353319" y="4352919"/>
            <a:ext cx="1449603" cy="277685"/>
          </a:xfrm>
          <a:prstGeom prst="roundRect">
            <a:avLst/>
          </a:prstGeom>
          <a:noFill/>
          <a:ln w="57150">
            <a:solidFill>
              <a:srgbClr val="E22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6075486" y="4088977"/>
            <a:ext cx="465992" cy="299838"/>
          </a:xfrm>
          <a:prstGeom prst="rightArrow">
            <a:avLst/>
          </a:prstGeom>
          <a:solidFill>
            <a:srgbClr val="34D0CC"/>
          </a:solidFill>
          <a:ln>
            <a:solidFill>
              <a:srgbClr val="34D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41478" y="4038841"/>
            <a:ext cx="430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목적지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항공사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출발 월 순으로 검색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855679" y="5117396"/>
            <a:ext cx="685800" cy="2856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4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185911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5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항공기 운항 차트 기능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1" y="1916479"/>
            <a:ext cx="147863" cy="14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8021" y="1790355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ExtraBold" pitchFamily="50" charset="-127"/>
                <a:ea typeface="나눔스퀘어_ac ExtraBold" pitchFamily="50" charset="-127"/>
              </a:rPr>
              <a:t>항공기 운항 차트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4" y="1990410"/>
            <a:ext cx="2125857" cy="472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485458" y="4352919"/>
            <a:ext cx="2187403" cy="115106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11" y="2190464"/>
            <a:ext cx="9196987" cy="452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2825261" y="4505318"/>
            <a:ext cx="9114190" cy="2210109"/>
          </a:xfrm>
          <a:prstGeom prst="roundRect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3657353" y="4555453"/>
            <a:ext cx="465992" cy="2998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23345" y="4505317"/>
            <a:ext cx="7157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검색 항목과 동일한 데이터를 추출하여 검색 결과를 그래프로 나타냄</a:t>
            </a:r>
          </a:p>
        </p:txBody>
      </p:sp>
    </p:spTree>
    <p:extLst>
      <p:ext uri="{BB962C8B-B14F-4D97-AF65-F5344CB8AC3E}">
        <p14:creationId xmlns:p14="http://schemas.microsoft.com/office/powerpoint/2010/main" val="3375947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756398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6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관리자 페이지 기능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88" y="1915257"/>
            <a:ext cx="2130116" cy="4107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904" y="1915257"/>
            <a:ext cx="1352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136" y="1785805"/>
            <a:ext cx="2345936" cy="496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92" y="1804180"/>
            <a:ext cx="14859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80554" y="2339544"/>
            <a:ext cx="1461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일반 계정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73420" y="2256849"/>
            <a:ext cx="1909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관리자 계정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92" y="3492698"/>
            <a:ext cx="178021" cy="1780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2053" y="3343412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관리자 페이지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32053" y="3743522"/>
            <a:ext cx="4774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-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일반 계정일 경우 보이지 않고 관리자 계정으로 로그인 시 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Sidebar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에 나타남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89254" y="1838877"/>
            <a:ext cx="1259679" cy="1067540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887177" y="1819684"/>
            <a:ext cx="1548127" cy="102355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40721" y="5256332"/>
            <a:ext cx="2317351" cy="1392118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86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7572772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6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관리자 페이지 기능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861413"/>
            <a:ext cx="2058036" cy="4354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98" y="1956847"/>
            <a:ext cx="147863" cy="1478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69082" y="1830723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관리자 페이지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65797" y="2248780"/>
            <a:ext cx="538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-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멤버 리스트 </a:t>
            </a:r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: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회원 목록 페이지가 나타남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7006" y="5170603"/>
            <a:ext cx="2058036" cy="110710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082" y="2870149"/>
            <a:ext cx="8738103" cy="361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67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59479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7" y="164730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6689" y="1707242"/>
            <a:ext cx="545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프로젝트 주제 선정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07" y="2417198"/>
            <a:ext cx="2154801" cy="2154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3266" y="2726992"/>
            <a:ext cx="889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>
                <a:latin typeface="나눔스퀘어_ac ExtraBold" pitchFamily="50" charset="-127"/>
                <a:ea typeface="나눔스퀘어_ac ExtraBold" pitchFamily="50" charset="-127"/>
              </a:rPr>
              <a:t>Covid</a:t>
            </a:r>
            <a:r>
              <a:rPr lang="en-US" altLang="ko-KR" sz="2300" dirty="0">
                <a:latin typeface="나눔스퀘어_ac ExtraBold" pitchFamily="50" charset="-127"/>
                <a:ea typeface="나눔스퀘어_ac ExtraBold" pitchFamily="50" charset="-127"/>
              </a:rPr>
              <a:t> 19</a:t>
            </a:r>
            <a:r>
              <a:rPr lang="ko-KR" altLang="en-US" sz="2300" dirty="0">
                <a:latin typeface="나눔스퀘어_ac ExtraBold" pitchFamily="50" charset="-127"/>
                <a:ea typeface="나눔스퀘어_ac ExtraBold" pitchFamily="50" charset="-127"/>
              </a:rPr>
              <a:t>로 인하여 여행을 가지 못하는 상황의 장기화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21622" y="3546142"/>
            <a:ext cx="950741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2300" dirty="0" err="1">
                <a:latin typeface="나눔스퀘어_ac ExtraBold" pitchFamily="50" charset="-127"/>
                <a:ea typeface="나눔스퀘어_ac ExtraBold" pitchFamily="50" charset="-127"/>
              </a:rPr>
              <a:t>Covid</a:t>
            </a:r>
            <a:r>
              <a:rPr lang="en-US" altLang="ko-KR" sz="2300" dirty="0">
                <a:latin typeface="나눔스퀘어_ac ExtraBold" pitchFamily="50" charset="-127"/>
                <a:ea typeface="나눔스퀘어_ac ExtraBold" pitchFamily="50" charset="-127"/>
              </a:rPr>
              <a:t> 19</a:t>
            </a:r>
            <a:r>
              <a:rPr lang="ko-KR" altLang="en-US" sz="2300" dirty="0">
                <a:latin typeface="나눔스퀘어_ac ExtraBold" pitchFamily="50" charset="-127"/>
                <a:ea typeface="나눔스퀘어_ac ExtraBold" pitchFamily="50" charset="-127"/>
              </a:rPr>
              <a:t> 이후 비행기를 타고 해외로 날아가고 싶은 마음을 담아</a:t>
            </a:r>
            <a:endParaRPr lang="en-US" altLang="ko-KR" sz="23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300" dirty="0"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en-US" altLang="ko-KR" sz="23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300" dirty="0">
                <a:latin typeface="나눔스퀘어_ac ExtraBold" pitchFamily="50" charset="-127"/>
                <a:ea typeface="나눔스퀘어_ac ExtraBold" pitchFamily="50" charset="-127"/>
              </a:rPr>
              <a:t> 가고 싶은 나라의 항공기를 조회하는 </a:t>
            </a:r>
            <a:r>
              <a:rPr lang="ko-KR" altLang="en-US" sz="2300" dirty="0" err="1">
                <a:latin typeface="나눔스퀘어_ac ExtraBold" pitchFamily="50" charset="-127"/>
                <a:ea typeface="나눔스퀘어_ac ExtraBold" pitchFamily="50" charset="-127"/>
              </a:rPr>
              <a:t>웹페이지를</a:t>
            </a:r>
            <a:r>
              <a:rPr lang="ko-KR" altLang="en-US" sz="2300" dirty="0">
                <a:latin typeface="나눔스퀘어_ac ExtraBold" pitchFamily="50" charset="-127"/>
                <a:ea typeface="나눔스퀘어_ac ExtraBold" pitchFamily="50" charset="-127"/>
              </a:rPr>
              <a:t> 구현하게 되었음</a:t>
            </a:r>
          </a:p>
        </p:txBody>
      </p:sp>
      <p:sp>
        <p:nvSpPr>
          <p:cNvPr id="8" name="도넛 7"/>
          <p:cNvSpPr/>
          <p:nvPr/>
        </p:nvSpPr>
        <p:spPr>
          <a:xfrm>
            <a:off x="2839496" y="2842408"/>
            <a:ext cx="263770" cy="230832"/>
          </a:xfrm>
          <a:prstGeom prst="donut">
            <a:avLst/>
          </a:prstGeom>
          <a:solidFill>
            <a:srgbClr val="FFC000"/>
          </a:solidFill>
          <a:ln w="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도넛 10"/>
          <p:cNvSpPr/>
          <p:nvPr/>
        </p:nvSpPr>
        <p:spPr>
          <a:xfrm>
            <a:off x="2839496" y="3655658"/>
            <a:ext cx="263770" cy="230832"/>
          </a:xfrm>
          <a:prstGeom prst="donut">
            <a:avLst/>
          </a:prstGeom>
          <a:solidFill>
            <a:srgbClr val="FFC000"/>
          </a:solidFill>
          <a:ln w="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21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35296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5" y="1342700"/>
            <a:ext cx="146957" cy="44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687" y="1364197"/>
            <a:ext cx="983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6 _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관리자 페이지 기능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5" y="1861413"/>
            <a:ext cx="2058036" cy="4354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98" y="1956847"/>
            <a:ext cx="147863" cy="1478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69082" y="1830723"/>
            <a:ext cx="211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관리자 페이지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7006" y="5170603"/>
            <a:ext cx="2058036" cy="110710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6686" y="5794403"/>
            <a:ext cx="1642405" cy="2856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798" y="2325747"/>
            <a:ext cx="8738103" cy="361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오른쪽 화살표 15"/>
          <p:cNvSpPr/>
          <p:nvPr/>
        </p:nvSpPr>
        <p:spPr>
          <a:xfrm>
            <a:off x="2417635" y="5780179"/>
            <a:ext cx="747596" cy="2998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70740" y="5737155"/>
            <a:ext cx="6066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데이터 초기화 클릭 시 바로 데이터 초기화 기능 구현</a:t>
            </a:r>
            <a:endParaRPr lang="en-US" altLang="ko-KR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70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59479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 동영상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7" y="1376694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96729" y="1436631"/>
            <a:ext cx="983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시연 동영상</a:t>
            </a:r>
          </a:p>
        </p:txBody>
      </p:sp>
      <p:pic>
        <p:nvPicPr>
          <p:cNvPr id="3" name="Trave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8989" y="2064373"/>
            <a:ext cx="8524387" cy="45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35296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자체 평가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B5E6F1-7E91-45D4-9EEB-FF8F66452EF2}"/>
              </a:ext>
            </a:extLst>
          </p:cNvPr>
          <p:cNvSpPr/>
          <p:nvPr/>
        </p:nvSpPr>
        <p:spPr>
          <a:xfrm>
            <a:off x="896645" y="1943946"/>
            <a:ext cx="10164932" cy="4474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강의에서 배운 기술들을 기간 내에 프로젝트에 적용해보고 나의 것으로 만드는 것이 첫 번째 목표였습니다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  <a:r>
              <a:rPr lang="ko-KR" altLang="en-US" sz="2400" b="1" dirty="0">
                <a:solidFill>
                  <a:schemeClr val="tx1"/>
                </a:solidFill>
              </a:rPr>
              <a:t>프로젝트 진행 중 데이터베이스에서 사용자의 요청에 의한 데이터를 불러오는 부분에 있어 어려움을 느꼈고 학습이 더 필요하다고 느꼈습니다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  <a:r>
              <a:rPr lang="ko-KR" altLang="en-US" sz="2400" b="1" dirty="0">
                <a:solidFill>
                  <a:schemeClr val="tx1"/>
                </a:solidFill>
              </a:rPr>
              <a:t>기간이 짧은 프로젝트여서 </a:t>
            </a:r>
            <a:r>
              <a:rPr lang="en-US" altLang="ko-KR" sz="2400" b="1" dirty="0">
                <a:solidFill>
                  <a:schemeClr val="tx1"/>
                </a:solidFill>
              </a:rPr>
              <a:t>CSV </a:t>
            </a:r>
            <a:r>
              <a:rPr lang="ko-KR" altLang="en-US" sz="2400" b="1" dirty="0">
                <a:solidFill>
                  <a:schemeClr val="tx1"/>
                </a:solidFill>
              </a:rPr>
              <a:t>파일을 이른 시간 내에 선정하다 보니 구체적인 데이터를 가지고 있는 것을 선택하지 못하여 표현할 수 있는 부분이 적음을 진행 중에 느꼈고 추후에 다른 데이터를 통해 </a:t>
            </a:r>
            <a:r>
              <a:rPr lang="en-US" altLang="ko-KR" sz="2400" b="1" dirty="0">
                <a:solidFill>
                  <a:schemeClr val="tx1"/>
                </a:solidFill>
              </a:rPr>
              <a:t>‘</a:t>
            </a:r>
            <a:r>
              <a:rPr lang="ko-KR" altLang="en-US" sz="2400" b="1" dirty="0">
                <a:solidFill>
                  <a:schemeClr val="tx1"/>
                </a:solidFill>
              </a:rPr>
              <a:t>구현해 </a:t>
            </a:r>
            <a:r>
              <a:rPr lang="ko-KR" altLang="en-US" sz="2400" b="1" dirty="0" err="1">
                <a:solidFill>
                  <a:schemeClr val="tx1"/>
                </a:solidFill>
              </a:rPr>
              <a:t>봐야겠다</a:t>
            </a:r>
            <a:r>
              <a:rPr lang="en-US" altLang="ko-KR" sz="2400" b="1" dirty="0">
                <a:solidFill>
                  <a:schemeClr val="tx1"/>
                </a:solidFill>
              </a:rPr>
              <a:t>’</a:t>
            </a:r>
            <a:r>
              <a:rPr lang="ko-KR" altLang="en-US" sz="2400" b="1" dirty="0">
                <a:solidFill>
                  <a:schemeClr val="tx1"/>
                </a:solidFill>
              </a:rPr>
              <a:t>는 생각을 하게 되었습니다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  <a:r>
              <a:rPr lang="ko-KR" altLang="en-US" sz="2400" b="1" dirty="0">
                <a:solidFill>
                  <a:schemeClr val="tx1"/>
                </a:solidFill>
              </a:rPr>
              <a:t>비록 난이도는 높지 않다고 생각하지만 학습한 기술을 통해 프로젝트를 수행해보았다는 것에 의미를 둘 수 있어 만족할 수 있는 팀 프로젝트였습니다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38B194-C68B-4C18-A114-6489CC2759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7" y="1710698"/>
            <a:ext cx="707352" cy="707352"/>
          </a:xfrm>
          <a:prstGeom prst="rect">
            <a:avLst/>
          </a:prstGeom>
          <a:effectLst>
            <a:outerShdw blurRad="165100" dist="254000" dir="10200000" sx="103000" sy="103000" algn="ctr" rotWithShape="0">
              <a:srgbClr val="000000">
                <a:alpha val="51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71E7F5-29BA-4811-A7FE-D9AFA20A4361}"/>
              </a:ext>
            </a:extLst>
          </p:cNvPr>
          <p:cNvSpPr/>
          <p:nvPr/>
        </p:nvSpPr>
        <p:spPr>
          <a:xfrm>
            <a:off x="1526959" y="1710698"/>
            <a:ext cx="1802167" cy="707352"/>
          </a:xfrm>
          <a:prstGeom prst="rect">
            <a:avLst/>
          </a:prstGeom>
          <a:solidFill>
            <a:srgbClr val="175C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김</a:t>
            </a:r>
            <a:r>
              <a:rPr lang="ko-KR" altLang="en-US" sz="2800" b="1"/>
              <a:t>우석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35253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35296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자체 평가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B5E6F1-7E91-45D4-9EEB-FF8F66452EF2}"/>
              </a:ext>
            </a:extLst>
          </p:cNvPr>
          <p:cNvSpPr/>
          <p:nvPr/>
        </p:nvSpPr>
        <p:spPr>
          <a:xfrm>
            <a:off x="896645" y="1943946"/>
            <a:ext cx="10164932" cy="4474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회원가입에서 아이디 중복 확인을 끝내 구현하지 못한 것이 아쉬웠다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하지만 배운 것을 모두 활용하고 세세한 모자란 부분을 직접 찾아내어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검색을 통해 배우지 않은 것도 구현해 낼 수 있었던 좋은 경험이었다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이번 프로젝트를 통해서 </a:t>
            </a:r>
            <a:r>
              <a:rPr lang="ko-KR" altLang="en-US" sz="2400" b="1">
                <a:solidFill>
                  <a:schemeClr val="tx1"/>
                </a:solidFill>
              </a:rPr>
              <a:t>그동안 수업에서 </a:t>
            </a:r>
            <a:r>
              <a:rPr lang="ko-KR" altLang="en-US" sz="2400" b="1" dirty="0">
                <a:solidFill>
                  <a:schemeClr val="tx1"/>
                </a:solidFill>
              </a:rPr>
              <a:t>배웠던 내용을 정리하고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숙달할 수 있었다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  <a:r>
              <a:rPr lang="ko-KR" altLang="en-US" sz="2400" b="1" dirty="0">
                <a:solidFill>
                  <a:schemeClr val="tx1"/>
                </a:solidFill>
              </a:rPr>
              <a:t>앞으로 비슷한 분야로 구직활동을 하게 된다면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자기소개서나 면접에서 좋은 소스가 될 것 같다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38B194-C68B-4C18-A114-6489CC2759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7" y="1710698"/>
            <a:ext cx="707352" cy="707352"/>
          </a:xfrm>
          <a:prstGeom prst="rect">
            <a:avLst/>
          </a:prstGeom>
          <a:effectLst>
            <a:outerShdw blurRad="165100" dist="254000" dir="10200000" sx="103000" sy="103000" algn="ctr" rotWithShape="0">
              <a:srgbClr val="000000">
                <a:alpha val="51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71E7F5-29BA-4811-A7FE-D9AFA20A4361}"/>
              </a:ext>
            </a:extLst>
          </p:cNvPr>
          <p:cNvSpPr/>
          <p:nvPr/>
        </p:nvSpPr>
        <p:spPr>
          <a:xfrm>
            <a:off x="1526959" y="1710698"/>
            <a:ext cx="1802167" cy="707352"/>
          </a:xfrm>
          <a:prstGeom prst="rect">
            <a:avLst/>
          </a:prstGeom>
          <a:solidFill>
            <a:srgbClr val="175C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/>
              <a:t>이종택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039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35296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자체 평가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B5E6F1-7E91-45D4-9EEB-FF8F66452EF2}"/>
              </a:ext>
            </a:extLst>
          </p:cNvPr>
          <p:cNvSpPr/>
          <p:nvPr/>
        </p:nvSpPr>
        <p:spPr>
          <a:xfrm>
            <a:off x="896645" y="1943946"/>
            <a:ext cx="10164932" cy="4474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</a:rPr>
              <a:t>웹개발보다는 빅데이터 과정에 관심이 있어 참여했기 때문에 </a:t>
            </a:r>
            <a:r>
              <a:rPr lang="ko-KR" altLang="en-US" sz="2400" b="1" dirty="0" err="1">
                <a:solidFill>
                  <a:schemeClr val="tx1"/>
                </a:solidFill>
              </a:rPr>
              <a:t>웹개발</a:t>
            </a:r>
            <a:r>
              <a:rPr lang="ko-KR" altLang="en-US" sz="2400" b="1" dirty="0">
                <a:solidFill>
                  <a:schemeClr val="tx1"/>
                </a:solidFill>
              </a:rPr>
              <a:t> 과정이 많이 힘들고 어려웠다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  <a:r>
              <a:rPr lang="ko-KR" altLang="en-US" sz="2400" b="1" dirty="0">
                <a:solidFill>
                  <a:schemeClr val="tx1"/>
                </a:solidFill>
              </a:rPr>
              <a:t>처음에 프로젝트에 참여하면서 두려움과 걱정이 앞섰는데 팀원들이 많이 도와주어 프로젝트를 잘 마무리할 수 있었습니다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  <a:r>
              <a:rPr lang="ko-KR" altLang="en-US" sz="2400" b="1" dirty="0">
                <a:solidFill>
                  <a:schemeClr val="tx1"/>
                </a:solidFill>
              </a:rPr>
              <a:t>함께 고생해주신 우리 </a:t>
            </a:r>
            <a:r>
              <a:rPr lang="en-US" altLang="ko-KR" sz="2400" b="1" dirty="0">
                <a:solidFill>
                  <a:schemeClr val="tx1"/>
                </a:solidFill>
              </a:rPr>
              <a:t>2</a:t>
            </a:r>
            <a:r>
              <a:rPr lang="ko-KR" altLang="en-US" sz="2400" b="1" dirty="0">
                <a:solidFill>
                  <a:schemeClr val="tx1"/>
                </a:solidFill>
              </a:rPr>
              <a:t>조 팀원들께 감사의 말씀을 드립니다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38B194-C68B-4C18-A114-6489CC2759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7" y="1710698"/>
            <a:ext cx="707352" cy="707352"/>
          </a:xfrm>
          <a:prstGeom prst="rect">
            <a:avLst/>
          </a:prstGeom>
          <a:effectLst>
            <a:outerShdw blurRad="165100" dist="254000" dir="10200000" sx="103000" sy="103000" algn="ctr" rotWithShape="0">
              <a:srgbClr val="000000">
                <a:alpha val="51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71E7F5-29BA-4811-A7FE-D9AFA20A4361}"/>
              </a:ext>
            </a:extLst>
          </p:cNvPr>
          <p:cNvSpPr/>
          <p:nvPr/>
        </p:nvSpPr>
        <p:spPr>
          <a:xfrm>
            <a:off x="1526959" y="1710698"/>
            <a:ext cx="1802167" cy="707352"/>
          </a:xfrm>
          <a:prstGeom prst="rect">
            <a:avLst/>
          </a:prstGeom>
          <a:solidFill>
            <a:srgbClr val="175C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/>
              <a:t>권훈기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62058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35296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자체 평가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B5E6F1-7E91-45D4-9EEB-FF8F66452EF2}"/>
              </a:ext>
            </a:extLst>
          </p:cNvPr>
          <p:cNvSpPr/>
          <p:nvPr/>
        </p:nvSpPr>
        <p:spPr>
          <a:xfrm>
            <a:off x="896645" y="1943946"/>
            <a:ext cx="10164932" cy="4474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팀원들이 다들 적극적으로 프로젝트에 </a:t>
            </a:r>
            <a:r>
              <a:rPr lang="ko-KR" altLang="en-US" sz="2400" b="1" dirty="0" err="1">
                <a:solidFill>
                  <a:schemeClr val="tx1"/>
                </a:solidFill>
              </a:rPr>
              <a:t>임해주셔서</a:t>
            </a:r>
            <a:r>
              <a:rPr lang="ko-KR" altLang="en-US" sz="2400" b="1" dirty="0">
                <a:solidFill>
                  <a:schemeClr val="tx1"/>
                </a:solidFill>
              </a:rPr>
              <a:t> 큰 문제 없이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프로젝트가 끝난 것 같습니다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저는 홈 화면 구성을 맡았는데 홈화면에 예약 기능을 구현하고 싶었는데 생각대로 되지 않았습니다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코드를 찾아서 알아도 구현하는 것이 쉽지 않다는 것을 느꼈습니다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예약 기능은 차후 시간을 더 투자해서 꼭 마무리해서 적용 해볼 예정입니다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38B194-C68B-4C18-A114-6489CC2759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7" y="1710698"/>
            <a:ext cx="707352" cy="707352"/>
          </a:xfrm>
          <a:prstGeom prst="rect">
            <a:avLst/>
          </a:prstGeom>
          <a:effectLst>
            <a:outerShdw blurRad="165100" dist="254000" dir="10200000" sx="103000" sy="103000" algn="ctr" rotWithShape="0">
              <a:srgbClr val="000000">
                <a:alpha val="51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71E7F5-29BA-4811-A7FE-D9AFA20A4361}"/>
              </a:ext>
            </a:extLst>
          </p:cNvPr>
          <p:cNvSpPr/>
          <p:nvPr/>
        </p:nvSpPr>
        <p:spPr>
          <a:xfrm>
            <a:off x="1526959" y="1710698"/>
            <a:ext cx="1802167" cy="707352"/>
          </a:xfrm>
          <a:prstGeom prst="rect">
            <a:avLst/>
          </a:prstGeom>
          <a:solidFill>
            <a:srgbClr val="175C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박성일</a:t>
            </a:r>
          </a:p>
        </p:txBody>
      </p:sp>
    </p:spTree>
    <p:extLst>
      <p:ext uri="{BB962C8B-B14F-4D97-AF65-F5344CB8AC3E}">
        <p14:creationId xmlns:p14="http://schemas.microsoft.com/office/powerpoint/2010/main" val="1471867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35296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자체 평가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B5E6F1-7E91-45D4-9EEB-FF8F66452EF2}"/>
              </a:ext>
            </a:extLst>
          </p:cNvPr>
          <p:cNvSpPr/>
          <p:nvPr/>
        </p:nvSpPr>
        <p:spPr>
          <a:xfrm>
            <a:off x="896645" y="1943946"/>
            <a:ext cx="10164932" cy="4474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의구심과 부담감으로 시작했던 </a:t>
            </a:r>
            <a:r>
              <a:rPr lang="ko-KR" altLang="en-US" sz="2400" b="1" dirty="0" err="1">
                <a:solidFill>
                  <a:schemeClr val="tx1"/>
                </a:solidFill>
              </a:rPr>
              <a:t>웹개발</a:t>
            </a:r>
            <a:r>
              <a:rPr lang="ko-KR" altLang="en-US" sz="2400" b="1" dirty="0">
                <a:solidFill>
                  <a:schemeClr val="tx1"/>
                </a:solidFill>
              </a:rPr>
              <a:t> 프로젝트를 마무리 짖고 나니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부족한 점이 기능이나 디자인 측면에서 눈에 많이 보이고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아쉬움이 남습니다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2400" b="1" dirty="0" err="1">
                <a:solidFill>
                  <a:schemeClr val="tx1"/>
                </a:solidFill>
              </a:rPr>
              <a:t>웹어플리케이션의</a:t>
            </a:r>
            <a:r>
              <a:rPr lang="ko-KR" altLang="en-US" sz="2400" b="1" dirty="0">
                <a:solidFill>
                  <a:schemeClr val="tx1"/>
                </a:solidFill>
              </a:rPr>
              <a:t> 지속적인 서비스 향상을 위해서는 서비스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tx1"/>
                </a:solidFill>
              </a:rPr>
              <a:t>이용자들과의</a:t>
            </a:r>
            <a:r>
              <a:rPr lang="ko-KR" altLang="en-US" sz="2400" b="1" dirty="0">
                <a:solidFill>
                  <a:schemeClr val="tx1"/>
                </a:solidFill>
              </a:rPr>
              <a:t> 소통이 가장 중요할 것 같았고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이를 위한 의사소통 채널을 세심하게 구현할 필요가 있겠다는 생각이 들었습니다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38B194-C68B-4C18-A114-6489CC2759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7" y="1710698"/>
            <a:ext cx="707352" cy="707352"/>
          </a:xfrm>
          <a:prstGeom prst="rect">
            <a:avLst/>
          </a:prstGeom>
          <a:effectLst>
            <a:outerShdw blurRad="165100" dist="254000" dir="10200000" sx="103000" sy="103000" algn="ctr" rotWithShape="0">
              <a:srgbClr val="000000">
                <a:alpha val="51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71E7F5-29BA-4811-A7FE-D9AFA20A4361}"/>
              </a:ext>
            </a:extLst>
          </p:cNvPr>
          <p:cNvSpPr/>
          <p:nvPr/>
        </p:nvSpPr>
        <p:spPr>
          <a:xfrm>
            <a:off x="1526959" y="1710698"/>
            <a:ext cx="1802167" cy="707352"/>
          </a:xfrm>
          <a:prstGeom prst="rect">
            <a:avLst/>
          </a:prstGeom>
          <a:solidFill>
            <a:srgbClr val="175C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서영경</a:t>
            </a:r>
          </a:p>
        </p:txBody>
      </p:sp>
    </p:spTree>
    <p:extLst>
      <p:ext uri="{BB962C8B-B14F-4D97-AF65-F5344CB8AC3E}">
        <p14:creationId xmlns:p14="http://schemas.microsoft.com/office/powerpoint/2010/main" val="3042059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735296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자체 평가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B5E6F1-7E91-45D4-9EEB-FF8F66452EF2}"/>
              </a:ext>
            </a:extLst>
          </p:cNvPr>
          <p:cNvSpPr/>
          <p:nvPr/>
        </p:nvSpPr>
        <p:spPr>
          <a:xfrm>
            <a:off x="896645" y="1943946"/>
            <a:ext cx="10164932" cy="4474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전공 특성상 프로그래밍의 기초적인 부분은 배웠었지만 </a:t>
            </a:r>
            <a:r>
              <a:rPr lang="en-US" altLang="ko-KR" sz="2400" b="1" dirty="0">
                <a:solidFill>
                  <a:schemeClr val="tx1"/>
                </a:solidFill>
              </a:rPr>
              <a:t>JAVA</a:t>
            </a:r>
            <a:r>
              <a:rPr lang="ko-KR" altLang="en-US" sz="2400" b="1" dirty="0">
                <a:solidFill>
                  <a:schemeClr val="tx1"/>
                </a:solidFill>
              </a:rPr>
              <a:t>는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이번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훈련과정에서 처음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배웠고 웹 개발이라는 분야도 익숙하지 않은 상태에서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프로젝트에 임하니 구현 안되는 것이 많았다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그러나 팀원끼리 역할을 정해서 자신의 역할에 맞는 부분을 서로 질문하며 해결해 나가는 과정에서 성취감을 많이 느꼈다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 2</a:t>
            </a:r>
            <a:r>
              <a:rPr lang="ko-KR" altLang="en-US" sz="2400" b="1" dirty="0">
                <a:solidFill>
                  <a:schemeClr val="tx1"/>
                </a:solidFill>
              </a:rPr>
              <a:t>개월이 넘는 </a:t>
            </a:r>
            <a:r>
              <a:rPr lang="en-US" altLang="ko-KR" sz="2400" b="1" dirty="0">
                <a:solidFill>
                  <a:schemeClr val="tx1"/>
                </a:solidFill>
              </a:rPr>
              <a:t>JAVA </a:t>
            </a:r>
            <a:r>
              <a:rPr lang="ko-KR" altLang="en-US" sz="2400" b="1" dirty="0">
                <a:solidFill>
                  <a:schemeClr val="tx1"/>
                </a:solidFill>
              </a:rPr>
              <a:t>웹 개발 훈련을 기반으로 프로젝트를 진행하며 데이터 분석가로서의 기본적인 </a:t>
            </a:r>
            <a:r>
              <a:rPr lang="en-US" altLang="ko-KR" sz="2400" b="1" dirty="0">
                <a:solidFill>
                  <a:schemeClr val="tx1"/>
                </a:solidFill>
              </a:rPr>
              <a:t>JAVA </a:t>
            </a:r>
            <a:r>
              <a:rPr lang="ko-KR" altLang="en-US" sz="2400" b="1" dirty="0">
                <a:solidFill>
                  <a:schemeClr val="tx1"/>
                </a:solidFill>
              </a:rPr>
              <a:t>활용법에 대해서 세세히 알 수 있었고 포트폴리오를 만듦으로써 취업활동에도 많은 도움이 될 것 같다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38B194-C68B-4C18-A114-6489CC2759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7" y="1710698"/>
            <a:ext cx="707352" cy="707352"/>
          </a:xfrm>
          <a:prstGeom prst="rect">
            <a:avLst/>
          </a:prstGeom>
          <a:effectLst>
            <a:outerShdw blurRad="165100" dist="254000" dir="10200000" sx="103000" sy="103000" algn="ctr" rotWithShape="0">
              <a:srgbClr val="000000">
                <a:alpha val="51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71E7F5-29BA-4811-A7FE-D9AFA20A4361}"/>
              </a:ext>
            </a:extLst>
          </p:cNvPr>
          <p:cNvSpPr/>
          <p:nvPr/>
        </p:nvSpPr>
        <p:spPr>
          <a:xfrm>
            <a:off x="1526959" y="1710698"/>
            <a:ext cx="1802167" cy="707352"/>
          </a:xfrm>
          <a:prstGeom prst="rect">
            <a:avLst/>
          </a:prstGeom>
          <a:solidFill>
            <a:srgbClr val="175C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/>
              <a:t>안성미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35864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471246" y="1535602"/>
            <a:ext cx="9144000" cy="2387600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35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59479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7" y="164730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6689" y="1707242"/>
            <a:ext cx="545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프로젝트 요구 사항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3789" y="2347870"/>
            <a:ext cx="953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회원 가입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로그인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로그아웃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400" dirty="0" err="1">
                <a:latin typeface="나눔스퀘어_ac ExtraBold" pitchFamily="50" charset="-127"/>
                <a:ea typeface="나눔스퀘어_ac ExtraBold" pitchFamily="50" charset="-127"/>
              </a:rPr>
              <a:t>마이페이지에서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 정보 수정 기능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3789" y="3041996"/>
            <a:ext cx="907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항공기 조회 서비스와 관련된 데이터 수집 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(</a:t>
            </a:r>
            <a:r>
              <a:rPr lang="en-US" altLang="ko-KR" sz="2400" dirty="0" err="1">
                <a:latin typeface="나눔스퀘어_ac ExtraBold" pitchFamily="50" charset="-127"/>
                <a:ea typeface="나눔스퀘어_ac ExtraBold" pitchFamily="50" charset="-127"/>
              </a:rPr>
              <a:t>csv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 파일 형태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)</a:t>
            </a:r>
            <a:endParaRPr lang="ko-KR" altLang="en-US" sz="24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3789" y="3769558"/>
            <a:ext cx="983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데이터베이스의 데이터를 조회해서 화면에 </a:t>
            </a:r>
            <a:r>
              <a:rPr lang="ko-KR" altLang="en-US" sz="2400" dirty="0" err="1">
                <a:latin typeface="나눔스퀘어_ac ExtraBold" pitchFamily="50" charset="-127"/>
                <a:ea typeface="나눔스퀘어_ac ExtraBold" pitchFamily="50" charset="-127"/>
              </a:rPr>
              <a:t>표과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2400" b="1" dirty="0">
                <a:latin typeface="나눔스퀘어_ac ExtraBold" pitchFamily="50" charset="-127"/>
                <a:ea typeface="나눔스퀘어_ac ExtraBold" pitchFamily="50" charset="-127"/>
              </a:rPr>
              <a:t>그래프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 형태로 표시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3786" y="4558867"/>
            <a:ext cx="740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사용자 관리 기능 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( 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관리자만 수행 가능하도록 구현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)</a:t>
            </a:r>
            <a:endParaRPr lang="ko-KR" altLang="en-US" sz="24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3787" y="5281353"/>
            <a:ext cx="93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게시판 기능 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(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 글쓰기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목록보기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수정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삭제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,  </a:t>
            </a:r>
            <a:r>
              <a:rPr lang="ko-KR" altLang="en-US" sz="2400" dirty="0" err="1">
                <a:latin typeface="나눔스퀘어_ac ExtraBold" pitchFamily="50" charset="-127"/>
                <a:ea typeface="나눔스퀘어_ac ExtraBold" pitchFamily="50" charset="-127"/>
              </a:rPr>
              <a:t>댓글쓰기</a:t>
            </a: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en-US" altLang="ko-KR" sz="2400" dirty="0">
                <a:latin typeface="나눔스퀘어_ac ExtraBold" pitchFamily="50" charset="-127"/>
                <a:ea typeface="나눔스퀘어_ac ExtraBold" pitchFamily="50" charset="-127"/>
              </a:rPr>
              <a:t>)</a:t>
            </a:r>
            <a:endParaRPr lang="ko-KR" altLang="en-US" sz="24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1" name="도넛 20"/>
          <p:cNvSpPr/>
          <p:nvPr/>
        </p:nvSpPr>
        <p:spPr>
          <a:xfrm>
            <a:off x="693964" y="2463287"/>
            <a:ext cx="263770" cy="230832"/>
          </a:xfrm>
          <a:prstGeom prst="donut">
            <a:avLst/>
          </a:prstGeom>
          <a:solidFill>
            <a:srgbClr val="FFC000"/>
          </a:solidFill>
          <a:ln w="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도넛 21"/>
          <p:cNvSpPr/>
          <p:nvPr/>
        </p:nvSpPr>
        <p:spPr>
          <a:xfrm>
            <a:off x="693964" y="3153693"/>
            <a:ext cx="263770" cy="230832"/>
          </a:xfrm>
          <a:prstGeom prst="donut">
            <a:avLst/>
          </a:prstGeom>
          <a:solidFill>
            <a:srgbClr val="FFC000"/>
          </a:solidFill>
          <a:ln w="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도넛 22"/>
          <p:cNvSpPr/>
          <p:nvPr/>
        </p:nvSpPr>
        <p:spPr>
          <a:xfrm>
            <a:off x="693964" y="3884975"/>
            <a:ext cx="263770" cy="230832"/>
          </a:xfrm>
          <a:prstGeom prst="donut">
            <a:avLst/>
          </a:prstGeom>
          <a:solidFill>
            <a:srgbClr val="FFC000"/>
          </a:solidFill>
          <a:ln w="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도넛 23"/>
          <p:cNvSpPr/>
          <p:nvPr/>
        </p:nvSpPr>
        <p:spPr>
          <a:xfrm>
            <a:off x="693964" y="4670936"/>
            <a:ext cx="263770" cy="230832"/>
          </a:xfrm>
          <a:prstGeom prst="donut">
            <a:avLst/>
          </a:prstGeom>
          <a:solidFill>
            <a:srgbClr val="FFC000"/>
          </a:solidFill>
          <a:ln w="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도넛 24"/>
          <p:cNvSpPr/>
          <p:nvPr/>
        </p:nvSpPr>
        <p:spPr>
          <a:xfrm>
            <a:off x="693964" y="5396770"/>
            <a:ext cx="263770" cy="230832"/>
          </a:xfrm>
          <a:prstGeom prst="donut">
            <a:avLst/>
          </a:prstGeom>
          <a:solidFill>
            <a:srgbClr val="FFC000"/>
          </a:solidFill>
          <a:ln w="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도넛 25"/>
          <p:cNvSpPr/>
          <p:nvPr/>
        </p:nvSpPr>
        <p:spPr>
          <a:xfrm>
            <a:off x="693964" y="6076709"/>
            <a:ext cx="263770" cy="230832"/>
          </a:xfrm>
          <a:prstGeom prst="donut">
            <a:avLst/>
          </a:prstGeom>
          <a:solidFill>
            <a:srgbClr val="FFC000"/>
          </a:solidFill>
          <a:ln w="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33789" y="5961292"/>
            <a:ext cx="740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구현하려는 웹 사이트에 맞는 템플릿 적용</a:t>
            </a:r>
          </a:p>
        </p:txBody>
      </p:sp>
    </p:spTree>
    <p:extLst>
      <p:ext uri="{BB962C8B-B14F-4D97-AF65-F5344CB8AC3E}">
        <p14:creationId xmlns:p14="http://schemas.microsoft.com/office/powerpoint/2010/main" val="378186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59479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7" y="164730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6689" y="1707242"/>
            <a:ext cx="545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구현 기능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3" y="2959094"/>
            <a:ext cx="1776674" cy="17766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55" y="2632061"/>
            <a:ext cx="2247291" cy="22472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44" y="2632062"/>
            <a:ext cx="2102908" cy="21029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606" y="2815511"/>
            <a:ext cx="2063841" cy="20638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36" y="2738621"/>
            <a:ext cx="1996349" cy="19963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2072" y="5034147"/>
            <a:ext cx="153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계정관리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7362" y="5034148"/>
            <a:ext cx="188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항공기 조회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60385" y="5034148"/>
            <a:ext cx="227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스퀘어_ac ExtraBold" pitchFamily="50" charset="-127"/>
                <a:ea typeface="나눔스퀘어_ac ExtraBold" pitchFamily="50" charset="-127"/>
              </a:rPr>
              <a:t>항공기 운항 차트</a:t>
            </a:r>
            <a:endParaRPr lang="ko-KR" altLang="en-US" sz="24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43282" y="5034148"/>
            <a:ext cx="153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게시판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70158" y="5034148"/>
            <a:ext cx="227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64827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59479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7" y="164730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6689" y="1707242"/>
            <a:ext cx="545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개발 환경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9966" y="3235569"/>
            <a:ext cx="3391947" cy="30861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08734" y="3217984"/>
            <a:ext cx="3391947" cy="30861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547504" y="3235569"/>
            <a:ext cx="3391947" cy="30861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2808" y="2556041"/>
            <a:ext cx="3106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나눔스퀘어_ac ExtraBold" pitchFamily="50" charset="-127"/>
                <a:ea typeface="나눔스퀘어_ac ExtraBold" pitchFamily="50" charset="-127"/>
              </a:rPr>
              <a:t>Development</a:t>
            </a:r>
          </a:p>
          <a:p>
            <a:pPr algn="just"/>
            <a:r>
              <a:rPr lang="en-US" altLang="ko-KR" sz="2000" b="1" dirty="0">
                <a:latin typeface="나눔스퀘어_ac ExtraBold" pitchFamily="50" charset="-127"/>
                <a:ea typeface="나눔스퀘어_ac ExtraBold" pitchFamily="50" charset="-127"/>
              </a:rPr>
              <a:t>              Environment</a:t>
            </a:r>
            <a:endParaRPr lang="ko-KR" altLang="en-US" sz="2000" b="1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3807" y="2758897"/>
            <a:ext cx="106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DBMS</a:t>
            </a:r>
            <a:endParaRPr lang="ko-KR" altLang="en-US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62389" y="2709929"/>
            <a:ext cx="172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형상관리도구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3827866"/>
            <a:ext cx="147863" cy="1478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6689" y="3717131"/>
            <a:ext cx="265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Spring Tool Suite 4.11.1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49" y="3772108"/>
            <a:ext cx="147863" cy="1478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41" y="3772108"/>
            <a:ext cx="147863" cy="14786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748138" y="3661373"/>
            <a:ext cx="220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My SQL 8.0.26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79072" y="3643200"/>
            <a:ext cx="128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GitHub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737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6" y="217714"/>
            <a:ext cx="59479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7" y="164730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6689" y="1707242"/>
            <a:ext cx="545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적용 기술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56" y="2887089"/>
            <a:ext cx="147863" cy="1478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57" y="2887086"/>
            <a:ext cx="147863" cy="1478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887085"/>
            <a:ext cx="147863" cy="14786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4800881"/>
            <a:ext cx="147863" cy="1478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82" y="4800881"/>
            <a:ext cx="147863" cy="14786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69" y="4800881"/>
            <a:ext cx="147863" cy="14786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83449" y="2760965"/>
            <a:ext cx="131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활용 언어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32153" y="2760965"/>
            <a:ext cx="169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데이터 처리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44423" y="4675237"/>
            <a:ext cx="1804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형상관리도구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14182" y="2760965"/>
            <a:ext cx="169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Server</a:t>
            </a:r>
            <a:endParaRPr lang="ko-KR" altLang="en-US" sz="20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2395" y="4675237"/>
            <a:ext cx="2039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JAVA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관리 도구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23945" y="4675237"/>
            <a:ext cx="2039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itchFamily="50" charset="-127"/>
                <a:ea typeface="나눔스퀘어_ac ExtraBold" pitchFamily="50" charset="-127"/>
              </a:rPr>
              <a:t>JAVA </a:t>
            </a:r>
            <a:r>
              <a:rPr lang="ko-KR" altLang="en-US" sz="2000" dirty="0">
                <a:latin typeface="나눔스퀘어_ac ExtraBold" pitchFamily="50" charset="-127"/>
                <a:ea typeface="나눔스퀘어_ac ExtraBold" pitchFamily="50" charset="-127"/>
              </a:rPr>
              <a:t>개발 키트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7056" y="3297115"/>
            <a:ext cx="246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JAVA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JSP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XML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21057" y="3314754"/>
            <a:ext cx="207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MySQL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14182" y="3314727"/>
            <a:ext cx="267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Apache Tomcat-9.0.52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09799" y="5205019"/>
            <a:ext cx="307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Apache Maven-3.8.2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576082" y="5205019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JDK-11.0.11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409468" y="5205019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GitHub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02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930485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7" y="164730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6689" y="1707242"/>
            <a:ext cx="545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기능명세서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F80459-0C8C-491A-863C-3D95D97FF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80353"/>
              </p:ext>
            </p:extLst>
          </p:nvPr>
        </p:nvGraphicFramePr>
        <p:xfrm>
          <a:off x="950838" y="2389641"/>
          <a:ext cx="10448090" cy="4356743"/>
        </p:xfrm>
        <a:graphic>
          <a:graphicData uri="http://schemas.openxmlformats.org/drawingml/2006/table">
            <a:tbl>
              <a:tblPr/>
              <a:tblGrid>
                <a:gridCol w="1634558">
                  <a:extLst>
                    <a:ext uri="{9D8B030D-6E8A-4147-A177-3AD203B41FA5}">
                      <a16:colId xmlns:a16="http://schemas.microsoft.com/office/drawing/2014/main" val="1401612263"/>
                    </a:ext>
                  </a:extLst>
                </a:gridCol>
                <a:gridCol w="3285387">
                  <a:extLst>
                    <a:ext uri="{9D8B030D-6E8A-4147-A177-3AD203B41FA5}">
                      <a16:colId xmlns:a16="http://schemas.microsoft.com/office/drawing/2014/main" val="2272103198"/>
                    </a:ext>
                  </a:extLst>
                </a:gridCol>
                <a:gridCol w="3285387">
                  <a:extLst>
                    <a:ext uri="{9D8B030D-6E8A-4147-A177-3AD203B41FA5}">
                      <a16:colId xmlns:a16="http://schemas.microsoft.com/office/drawing/2014/main" val="419014289"/>
                    </a:ext>
                  </a:extLst>
                </a:gridCol>
                <a:gridCol w="2242758">
                  <a:extLst>
                    <a:ext uri="{9D8B030D-6E8A-4147-A177-3AD203B41FA5}">
                      <a16:colId xmlns:a16="http://schemas.microsoft.com/office/drawing/2014/main" val="3434412831"/>
                    </a:ext>
                  </a:extLst>
                </a:gridCol>
              </a:tblGrid>
              <a:tr h="220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415924"/>
                  </a:ext>
                </a:extLst>
              </a:tr>
              <a:tr h="38448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정보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00" u="none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관리가 계정으로 로그인시에는 삭제가 가능하다</a:t>
                      </a:r>
                      <a:endParaRPr lang="ko-KR" altLang="en-US" sz="1050" u="none" kern="0" spc="0">
                        <a:solidFill>
                          <a:srgbClr val="000000"/>
                        </a:solidFill>
                        <a:effectLst/>
                        <a:latin typeface="Arial Unicode MS"/>
                        <a:ea typeface="Arial Unicode MS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00" u="none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계정으로 사용자 정보 수정</a:t>
                      </a:r>
                      <a:endParaRPr lang="ko-KR" altLang="en-US" sz="1050" u="none" kern="0" spc="0">
                        <a:solidFill>
                          <a:srgbClr val="000000"/>
                        </a:solidFill>
                        <a:effectLst/>
                        <a:latin typeface="Arial Unicode MS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50" u="none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관리자만 수행 가능</a:t>
                      </a:r>
                      <a:endParaRPr lang="ko-KR" altLang="en-US" sz="1000" u="none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222205"/>
                  </a:ext>
                </a:extLst>
              </a:tr>
              <a:tr h="220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부여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00" u="none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회원에게 관리자 권한 부여</a:t>
                      </a:r>
                      <a:endParaRPr lang="ko-KR" altLang="en-US" sz="1050" u="none" kern="0" spc="0">
                        <a:solidFill>
                          <a:srgbClr val="000000"/>
                        </a:solidFill>
                        <a:effectLst/>
                        <a:latin typeface="Arial Unicode MS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0055"/>
                  </a:ext>
                </a:extLst>
              </a:tr>
              <a:tr h="503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리스트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전체 회원 리스트를 조회할 수 있다</a:t>
                      </a:r>
                      <a:r>
                        <a:rPr lang="en-US" altLang="ko-KR" sz="10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u="none" kern="0" spc="0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Arial Unicode MS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리스트는 회원 가입시 저장된 내용만을 가지고 있다</a:t>
                      </a:r>
                      <a:r>
                        <a:rPr lang="en-US" altLang="ko-KR" sz="10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u="none" kern="0" spc="0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81796"/>
                  </a:ext>
                </a:extLst>
              </a:tr>
              <a:tr h="220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회원상세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회원의 기본 정보가 조회가능 하다</a:t>
                      </a:r>
                      <a:endParaRPr lang="ko-KR" altLang="en-US" sz="1050" u="none" kern="0" spc="0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748468"/>
                  </a:ext>
                </a:extLst>
              </a:tr>
              <a:tr h="62684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5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신규회원으로 새로운 정보를 등록</a:t>
                      </a:r>
                      <a:endParaRPr lang="ko-KR" altLang="en-US" sz="1000" u="none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Arial Unicode MS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5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완료 후에는 로그인 페이지로 넘어간다</a:t>
                      </a:r>
                      <a:r>
                        <a:rPr lang="en-US" altLang="ko-KR" sz="105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u="none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5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한번 등록된 회원은</a:t>
                      </a:r>
                      <a:r>
                        <a:rPr lang="ko-KR" altLang="en-US" sz="1050" u="none" kern="0" spc="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삭제되지 않는다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5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입력정보는</a:t>
                      </a:r>
                      <a:r>
                        <a:rPr lang="ko-KR" altLang="en-US" sz="1050" u="none" kern="0" spc="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입력되어야 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115803"/>
                  </a:ext>
                </a:extLst>
              </a:tr>
              <a:tr h="626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로그인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5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05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비밀번호로 로그인 기능 수행</a:t>
                      </a:r>
                      <a:endParaRPr lang="ko-KR" altLang="en-US" sz="1000" u="none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Arial Unicode MS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5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완료 후 메인 페이지로 이동</a:t>
                      </a:r>
                      <a:endParaRPr lang="ko-KR" altLang="en-US" sz="1000" u="none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728732"/>
                  </a:ext>
                </a:extLst>
              </a:tr>
              <a:tr h="220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로그아웃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50" u="none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후 메인 페이지로 이동</a:t>
                      </a:r>
                      <a:endParaRPr lang="ko-KR" altLang="en-US" sz="1000" u="none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623300"/>
                  </a:ext>
                </a:extLst>
              </a:tr>
              <a:tr h="220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050" u="none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1050" u="none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u="none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 수정</a:t>
                      </a:r>
                      <a:endParaRPr lang="ko-KR" altLang="en-US" sz="1000" u="none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443083"/>
                  </a:ext>
                </a:extLst>
              </a:tr>
              <a:tr h="22094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877654"/>
                  </a:ext>
                </a:extLst>
              </a:tr>
              <a:tr h="220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772719"/>
                  </a:ext>
                </a:extLst>
              </a:tr>
              <a:tr h="220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30661"/>
                  </a:ext>
                </a:extLst>
              </a:tr>
              <a:tr h="220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20048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FF49187D-CCA2-493B-A50E-ED64D8434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081" y="2389082"/>
            <a:ext cx="2475784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96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1BBB2-FA0D-4931-AD73-99E1CAE76C9E}"/>
              </a:ext>
            </a:extLst>
          </p:cNvPr>
          <p:cNvSpPr txBox="1"/>
          <p:nvPr/>
        </p:nvSpPr>
        <p:spPr>
          <a:xfrm>
            <a:off x="269965" y="217714"/>
            <a:ext cx="930485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rgbClr val="005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E812-EC01-4754-A9FD-A6CEDF16EFF9}"/>
              </a:ext>
            </a:extLst>
          </p:cNvPr>
          <p:cNvSpPr/>
          <p:nvPr/>
        </p:nvSpPr>
        <p:spPr>
          <a:xfrm>
            <a:off x="269966" y="1141044"/>
            <a:ext cx="11669485" cy="69668"/>
          </a:xfrm>
          <a:prstGeom prst="rect">
            <a:avLst/>
          </a:prstGeom>
          <a:solidFill>
            <a:srgbClr val="005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7007" y="1647305"/>
            <a:ext cx="146957" cy="6430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6689" y="1707242"/>
            <a:ext cx="545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기능명세서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F80459-0C8C-491A-863C-3D95D97FF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00649"/>
              </p:ext>
            </p:extLst>
          </p:nvPr>
        </p:nvGraphicFramePr>
        <p:xfrm>
          <a:off x="950838" y="2389641"/>
          <a:ext cx="10448090" cy="2084252"/>
        </p:xfrm>
        <a:graphic>
          <a:graphicData uri="http://schemas.openxmlformats.org/drawingml/2006/table">
            <a:tbl>
              <a:tblPr/>
              <a:tblGrid>
                <a:gridCol w="1634558">
                  <a:extLst>
                    <a:ext uri="{9D8B030D-6E8A-4147-A177-3AD203B41FA5}">
                      <a16:colId xmlns:a16="http://schemas.microsoft.com/office/drawing/2014/main" val="1401612263"/>
                    </a:ext>
                  </a:extLst>
                </a:gridCol>
                <a:gridCol w="3285387">
                  <a:extLst>
                    <a:ext uri="{9D8B030D-6E8A-4147-A177-3AD203B41FA5}">
                      <a16:colId xmlns:a16="http://schemas.microsoft.com/office/drawing/2014/main" val="2272103198"/>
                    </a:ext>
                  </a:extLst>
                </a:gridCol>
                <a:gridCol w="3285387">
                  <a:extLst>
                    <a:ext uri="{9D8B030D-6E8A-4147-A177-3AD203B41FA5}">
                      <a16:colId xmlns:a16="http://schemas.microsoft.com/office/drawing/2014/main" val="419014289"/>
                    </a:ext>
                  </a:extLst>
                </a:gridCol>
                <a:gridCol w="2242758">
                  <a:extLst>
                    <a:ext uri="{9D8B030D-6E8A-4147-A177-3AD203B41FA5}">
                      <a16:colId xmlns:a16="http://schemas.microsoft.com/office/drawing/2014/main" val="3434412831"/>
                    </a:ext>
                  </a:extLst>
                </a:gridCol>
              </a:tblGrid>
              <a:tr h="2120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415924"/>
                  </a:ext>
                </a:extLst>
              </a:tr>
              <a:tr h="6413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항공사별 운행횟수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그래프 조회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항공사를 선택하는 </a:t>
                      </a:r>
                      <a:r>
                        <a:rPr lang="ko-KR" altLang="en-US" sz="1100" u="none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드롭다운바</a:t>
                      </a: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</a:t>
                      </a:r>
                      <a:endParaRPr lang="ko-KR" altLang="en-US" sz="1050" u="none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Arial Unicode MS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항공사의 </a:t>
                      </a:r>
                      <a:r>
                        <a:rPr lang="ko-KR" altLang="en-US" sz="1100" u="none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요일별</a:t>
                      </a: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운행횟수를</a:t>
                      </a:r>
                      <a:br>
                        <a:rPr lang="ko-KR" altLang="en-US" sz="1050" u="none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Arial Unicode MS"/>
                        </a:rPr>
                      </a:b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막대 그래프로 표시</a:t>
                      </a:r>
                      <a:endParaRPr lang="ko-KR" altLang="en-US" sz="1050" u="none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307257"/>
                  </a:ext>
                </a:extLst>
              </a:tr>
              <a:tr h="2120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코멘트 등록 등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코멘트 등록</a:t>
                      </a:r>
                      <a:r>
                        <a:rPr lang="en-US" altLang="ko-KR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기능 구현</a:t>
                      </a:r>
                      <a:endParaRPr lang="ko-KR" altLang="en-US" sz="1050" u="none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746317"/>
                  </a:ext>
                </a:extLst>
              </a:tr>
              <a:tr h="641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 리스트 보기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 Unicode MS"/>
                        <a:buAutoNum type="arabicPeriod"/>
                      </a:pP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목적지 </a:t>
                      </a:r>
                      <a:r>
                        <a:rPr lang="ko-KR" altLang="en-US" sz="1100" u="none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sz="1100" u="non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항공편 조회</a:t>
                      </a:r>
                      <a:endParaRPr lang="ko-KR" altLang="en-US" sz="1050" u="none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Arial Unicode MS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8554" marR="38554" marT="10659" marB="106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49504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FF49187D-CCA2-493B-A50E-ED64D8434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081" y="2389082"/>
            <a:ext cx="2475784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183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dirty="0">
            <a:solidFill>
              <a:schemeClr val="tx1">
                <a:lumMod val="65000"/>
                <a:lumOff val="35000"/>
              </a:schemeClr>
            </a:solidFill>
            <a:latin typeface="나눔스퀘어_ac ExtraBold" pitchFamily="50" charset="-127"/>
            <a:ea typeface="나눔스퀘어_ac ExtraBold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1302</Words>
  <Application>Microsoft Office PowerPoint</Application>
  <PresentationFormat>와이드스크린</PresentationFormat>
  <Paragraphs>292</Paragraphs>
  <Slides>38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Arial Unicode MS</vt:lpstr>
      <vt:lpstr>나눔스퀘어_ac ExtraBold</vt:lpstr>
      <vt:lpstr>맑은 고딕</vt:lpstr>
      <vt:lpstr>함초롬바탕</vt:lpstr>
      <vt:lpstr>Arial</vt:lpstr>
      <vt:lpstr>Candara</vt:lpstr>
      <vt:lpstr>Office 테마</vt:lpstr>
      <vt:lpstr>Aircraft Inquiry Service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Aircraft Inquiry Service</dc:title>
  <dc:creator>박 현주</dc:creator>
  <cp:lastModifiedBy>김우석</cp:lastModifiedBy>
  <cp:revision>54</cp:revision>
  <dcterms:created xsi:type="dcterms:W3CDTF">2021-10-06T16:18:11Z</dcterms:created>
  <dcterms:modified xsi:type="dcterms:W3CDTF">2021-12-16T06:43:13Z</dcterms:modified>
</cp:coreProperties>
</file>